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1" r:id="rId2"/>
    <p:sldId id="265" r:id="rId3"/>
    <p:sldId id="266" r:id="rId4"/>
    <p:sldId id="267" r:id="rId5"/>
    <p:sldId id="268" r:id="rId6"/>
    <p:sldId id="269" r:id="rId7"/>
    <p:sldId id="271" r:id="rId8"/>
    <p:sldId id="279" r:id="rId9"/>
    <p:sldId id="278" r:id="rId10"/>
    <p:sldId id="280" r:id="rId11"/>
    <p:sldId id="272" r:id="rId12"/>
    <p:sldId id="273" r:id="rId13"/>
    <p:sldId id="275" r:id="rId14"/>
    <p:sldId id="276" r:id="rId1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73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6D3192-4EE5-4169-BC63-A31C693DBAAD}" type="datetimeFigureOut">
              <a:rPr lang="zh-CN" altLang="en-US" smtClean="0"/>
              <a:t>2023/2/13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92DD7A-B31B-4272-A448-B7DA82769C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432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8BD2C47-9BBD-45AE-BE33-923CBB3FCE2B}" type="slidenum">
              <a:rPr lang="en-US" altLang="zh-CN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124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8BD2C47-9BBD-45AE-BE33-923CBB3FCE2B}" type="slidenum">
              <a:rPr lang="en-US" altLang="zh-CN" smtClean="0"/>
              <a:pPr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3273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8BD2C47-9BBD-45AE-BE33-923CBB3FCE2B}" type="slidenum">
              <a:rPr lang="en-US" altLang="zh-CN" smtClean="0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9009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8BD2C47-9BBD-45AE-BE33-923CBB3FCE2B}" type="slidenum">
              <a:rPr lang="en-US" altLang="zh-CN" smtClean="0"/>
              <a:pPr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5411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8BD2C47-9BBD-45AE-BE33-923CBB3FCE2B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7776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8BD2C47-9BBD-45AE-BE33-923CBB3FCE2B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6915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8BD2C47-9BBD-45AE-BE33-923CBB3FCE2B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9354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8BD2C47-9BBD-45AE-BE33-923CBB3FCE2B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1592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8BD2C47-9BBD-45AE-BE33-923CBB3FCE2B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79794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8BD2C47-9BBD-45AE-BE33-923CBB3FCE2B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2646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8BD2C47-9BBD-45AE-BE33-923CBB3FCE2B}" type="slidenum">
              <a:rPr lang="en-US" altLang="zh-CN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0484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8BD2C47-9BBD-45AE-BE33-923CBB3FCE2B}" type="slidenum">
              <a:rPr lang="en-US" altLang="zh-CN" smtClean="0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5694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E9425-863C-407F-8ADC-3BA2C44AA79B}" type="datetimeFigureOut">
              <a:rPr lang="zh-CN" altLang="en-US" smtClean="0"/>
              <a:t>2023/2/13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B60B-E83B-49DA-BE06-3B72EDC0DA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101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E9425-863C-407F-8ADC-3BA2C44AA79B}" type="datetimeFigureOut">
              <a:rPr lang="zh-CN" altLang="en-US" smtClean="0"/>
              <a:t>2023/2/13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B60B-E83B-49DA-BE06-3B72EDC0DA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317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E9425-863C-407F-8ADC-3BA2C44AA79B}" type="datetimeFigureOut">
              <a:rPr lang="zh-CN" altLang="en-US" smtClean="0"/>
              <a:t>2023/2/13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B60B-E83B-49DA-BE06-3B72EDC0DA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170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E9425-863C-407F-8ADC-3BA2C44AA79B}" type="datetimeFigureOut">
              <a:rPr lang="zh-CN" altLang="en-US" smtClean="0"/>
              <a:t>2023/2/13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B60B-E83B-49DA-BE06-3B72EDC0DA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151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E9425-863C-407F-8ADC-3BA2C44AA79B}" type="datetimeFigureOut">
              <a:rPr lang="zh-CN" altLang="en-US" smtClean="0"/>
              <a:t>2023/2/13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B60B-E83B-49DA-BE06-3B72EDC0DA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299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E9425-863C-407F-8ADC-3BA2C44AA79B}" type="datetimeFigureOut">
              <a:rPr lang="zh-CN" altLang="en-US" smtClean="0"/>
              <a:t>2023/2/13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B60B-E83B-49DA-BE06-3B72EDC0DA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435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E9425-863C-407F-8ADC-3BA2C44AA79B}" type="datetimeFigureOut">
              <a:rPr lang="zh-CN" altLang="en-US" smtClean="0"/>
              <a:t>2023/2/13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B60B-E83B-49DA-BE06-3B72EDC0DA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151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E9425-863C-407F-8ADC-3BA2C44AA79B}" type="datetimeFigureOut">
              <a:rPr lang="zh-CN" altLang="en-US" smtClean="0"/>
              <a:t>2023/2/13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B60B-E83B-49DA-BE06-3B72EDC0DA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928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E9425-863C-407F-8ADC-3BA2C44AA79B}" type="datetimeFigureOut">
              <a:rPr lang="zh-CN" altLang="en-US" smtClean="0"/>
              <a:t>2023/2/13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B60B-E83B-49DA-BE06-3B72EDC0DA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210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E9425-863C-407F-8ADC-3BA2C44AA79B}" type="datetimeFigureOut">
              <a:rPr lang="zh-CN" altLang="en-US" smtClean="0"/>
              <a:t>2023/2/13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B60B-E83B-49DA-BE06-3B72EDC0DA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386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E9425-863C-407F-8ADC-3BA2C44AA79B}" type="datetimeFigureOut">
              <a:rPr lang="zh-CN" altLang="en-US" smtClean="0"/>
              <a:t>2023/2/13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B60B-E83B-49DA-BE06-3B72EDC0DA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065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E9425-863C-407F-8ADC-3BA2C44AA79B}" type="datetimeFigureOut">
              <a:rPr lang="zh-CN" altLang="en-US" smtClean="0"/>
              <a:t>2023/2/13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BB60B-E83B-49DA-BE06-3B72EDC0DA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6864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7.emf"/><Relationship Id="rId7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11" Type="http://schemas.openxmlformats.org/officeDocument/2006/relationships/image" Target="../media/image26.png"/><Relationship Id="rId10" Type="http://schemas.openxmlformats.org/officeDocument/2006/relationships/image" Target="../media/image190.png"/><Relationship Id="rId4" Type="http://schemas.openxmlformats.org/officeDocument/2006/relationships/image" Target="../media/image24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4" Type="http://schemas.openxmlformats.org/officeDocument/2006/relationships/image" Target="../media/image8.emf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6.emf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0.png"/><Relationship Id="rId9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em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jpe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9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1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-6350" y="-6350"/>
            <a:ext cx="9144000" cy="920750"/>
          </a:xfrm>
          <a:prstGeom prst="rect">
            <a:avLst/>
          </a:prstGeom>
          <a:gradFill rotWithShape="0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accent2"/>
              </a:buClr>
              <a:buSzPts val="2400"/>
              <a:buFont typeface="Wingdings" panose="05000000000000000000" pitchFamily="2" charset="2"/>
              <a:buNone/>
            </a:pPr>
            <a:endParaRPr lang="en-US" altLang="zh-CN" sz="1600">
              <a:solidFill>
                <a:srgbClr val="FFFF00"/>
              </a:solidFill>
              <a:latin typeface="Impact" panose="020B0806030902050204" pitchFamily="34" charset="0"/>
              <a:sym typeface="Wingdings 2" panose="05020102010507070707" pitchFamily="18" charset="2"/>
            </a:endParaRPr>
          </a:p>
        </p:txBody>
      </p:sp>
      <p:sp>
        <p:nvSpPr>
          <p:cNvPr id="3077" name="Rectangle 6"/>
          <p:cNvSpPr>
            <a:spLocks noChangeArrowheads="1"/>
          </p:cNvSpPr>
          <p:nvPr/>
        </p:nvSpPr>
        <p:spPr bwMode="auto">
          <a:xfrm>
            <a:off x="100013" y="6248400"/>
            <a:ext cx="48529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西南大学 物理实验教学示范中心</a:t>
            </a:r>
            <a:endParaRPr lang="zh-CN" altLang="en-US" sz="2400" b="1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078" name="Text Box 8"/>
          <p:cNvSpPr txBox="1">
            <a:spLocks noChangeArrowheads="1"/>
          </p:cNvSpPr>
          <p:nvPr/>
        </p:nvSpPr>
        <p:spPr bwMode="auto">
          <a:xfrm>
            <a:off x="76200" y="136525"/>
            <a:ext cx="2514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rgbClr val="FFFF00"/>
                </a:solidFill>
              </a:rPr>
              <a:t>大学物理实验</a:t>
            </a:r>
          </a:p>
        </p:txBody>
      </p:sp>
      <p:sp>
        <p:nvSpPr>
          <p:cNvPr id="3079" name="Line 12"/>
          <p:cNvSpPr>
            <a:spLocks noChangeAspect="1" noChangeShapeType="1"/>
          </p:cNvSpPr>
          <p:nvPr/>
        </p:nvSpPr>
        <p:spPr bwMode="auto">
          <a:xfrm>
            <a:off x="0" y="6216650"/>
            <a:ext cx="9177338" cy="39688"/>
          </a:xfrm>
          <a:prstGeom prst="line">
            <a:avLst/>
          </a:prstGeom>
          <a:noFill/>
          <a:ln w="88900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080" name="Picture 13" descr="12443958086_9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0"/>
            <a:ext cx="908050" cy="9144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1588476" y="914400"/>
            <a:ext cx="57246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电表的改装与校准</a:t>
            </a:r>
          </a:p>
        </p:txBody>
      </p:sp>
      <p:sp>
        <p:nvSpPr>
          <p:cNvPr id="9" name="矩形 8"/>
          <p:cNvSpPr/>
          <p:nvPr/>
        </p:nvSpPr>
        <p:spPr>
          <a:xfrm>
            <a:off x="6002200" y="5754985"/>
            <a:ext cx="303159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主讲教师：许龙 讲师</a:t>
            </a: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4" b="7855"/>
          <a:stretch/>
        </p:blipFill>
        <p:spPr bwMode="auto">
          <a:xfrm>
            <a:off x="1206643" y="1869480"/>
            <a:ext cx="6718014" cy="389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3704799"/>
      </p:ext>
    </p:extLst>
  </p:cSld>
  <p:clrMapOvr>
    <a:masterClrMapping/>
  </p:clrMapOvr>
  <p:transition advTm="402093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5941F6-15B4-D80A-A9B9-D50D94B59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95365" cy="29860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9482F3-BF12-E84A-6172-B08E97DB5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729" y="3262950"/>
            <a:ext cx="5708946" cy="321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24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32" y="3342625"/>
            <a:ext cx="2751130" cy="210847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40690" y="2778230"/>
            <a:ext cx="637225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将表头改装成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5mA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量程的电流表，并做出校准曲线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309" y="1527915"/>
            <a:ext cx="4385831" cy="1193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/>
              <p:cNvSpPr txBox="1"/>
              <p:nvPr/>
            </p:nvSpPr>
            <p:spPr>
              <a:xfrm>
                <a:off x="877148" y="5444612"/>
                <a:ext cx="1808718" cy="65832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3" name="文本框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148" y="5444612"/>
                <a:ext cx="1808718" cy="6583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-6350" y="-6350"/>
            <a:ext cx="9144000" cy="920750"/>
          </a:xfrm>
          <a:prstGeom prst="rect">
            <a:avLst/>
          </a:prstGeom>
          <a:gradFill rotWithShape="0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accent2"/>
              </a:buClr>
              <a:buSzPts val="2400"/>
              <a:buFont typeface="Wingdings" panose="05000000000000000000" pitchFamily="2" charset="2"/>
              <a:buNone/>
            </a:pPr>
            <a:endParaRPr lang="en-US" altLang="zh-CN" sz="1600">
              <a:solidFill>
                <a:srgbClr val="FFFF00"/>
              </a:solidFill>
              <a:latin typeface="Impact" panose="020B0806030902050204" pitchFamily="34" charset="0"/>
              <a:sym typeface="Wingdings 2" panose="05020102010507070707" pitchFamily="18" charset="2"/>
            </a:endParaRPr>
          </a:p>
        </p:txBody>
      </p:sp>
      <p:sp>
        <p:nvSpPr>
          <p:cNvPr id="3077" name="Rectangle 6"/>
          <p:cNvSpPr>
            <a:spLocks noChangeArrowheads="1"/>
          </p:cNvSpPr>
          <p:nvPr/>
        </p:nvSpPr>
        <p:spPr bwMode="auto">
          <a:xfrm>
            <a:off x="100013" y="6248400"/>
            <a:ext cx="48529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西南大学 物理实验教学示范中心</a:t>
            </a:r>
            <a:endParaRPr lang="zh-CN" altLang="en-US" sz="2400" b="1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078" name="Text Box 8"/>
          <p:cNvSpPr txBox="1">
            <a:spLocks noChangeArrowheads="1"/>
          </p:cNvSpPr>
          <p:nvPr/>
        </p:nvSpPr>
        <p:spPr bwMode="auto">
          <a:xfrm>
            <a:off x="76200" y="136525"/>
            <a:ext cx="2514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 dirty="0">
                <a:solidFill>
                  <a:srgbClr val="FFFF00"/>
                </a:solidFill>
              </a:rPr>
              <a:t>实验内容</a:t>
            </a:r>
          </a:p>
        </p:txBody>
      </p:sp>
      <p:sp>
        <p:nvSpPr>
          <p:cNvPr id="3079" name="Line 12"/>
          <p:cNvSpPr>
            <a:spLocks noChangeAspect="1" noChangeShapeType="1"/>
          </p:cNvSpPr>
          <p:nvPr/>
        </p:nvSpPr>
        <p:spPr bwMode="auto">
          <a:xfrm>
            <a:off x="0" y="6216650"/>
            <a:ext cx="9177338" cy="39688"/>
          </a:xfrm>
          <a:prstGeom prst="line">
            <a:avLst/>
          </a:prstGeom>
          <a:noFill/>
          <a:ln w="88900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080" name="Picture 13" descr="12443958086_93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0"/>
            <a:ext cx="908050" cy="9144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1" y="1052668"/>
                <a:ext cx="8229600" cy="591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1. </a:t>
                </a: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测量出待改装表头的满偏电流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,</a:t>
                </a: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用中值法或替代法测量内阻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𝑔</m:t>
                        </m:r>
                      </m:sub>
                    </m:sSub>
                  </m:oMath>
                </a14:m>
                <a:endPara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052668"/>
                <a:ext cx="8229600" cy="591444"/>
              </a:xfrm>
              <a:prstGeom prst="rect">
                <a:avLst/>
              </a:prstGeom>
              <a:blipFill>
                <a:blip r:embed="rId8"/>
                <a:stretch>
                  <a:fillRect l="-667" b="-4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042D0AF-1E61-F8A9-2EF0-5B904B497A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8711" y="3196619"/>
            <a:ext cx="3926968" cy="16241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820F9E-2961-A2ED-BA62-6D78594750A8}"/>
                  </a:ext>
                </a:extLst>
              </p:cNvPr>
              <p:cNvSpPr txBox="1"/>
              <p:nvPr/>
            </p:nvSpPr>
            <p:spPr>
              <a:xfrm>
                <a:off x="7022786" y="2833166"/>
                <a:ext cx="2042893" cy="367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计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400" dirty="0"/>
                  <a:t>        </a:t>
                </a:r>
                <a:r>
                  <a:rPr lang="zh-CN" altLang="en-US" sz="1400" dirty="0"/>
                  <a:t>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实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820F9E-2961-A2ED-BA62-6D7859475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2786" y="2833166"/>
                <a:ext cx="2042893" cy="367280"/>
              </a:xfrm>
              <a:prstGeom prst="rect">
                <a:avLst/>
              </a:prstGeom>
              <a:blipFill>
                <a:blip r:embed="rId10"/>
                <a:stretch>
                  <a:fillRect t="-1667"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1BC46A7-1D49-1706-BD4A-36F765B9AD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90705" y="4950050"/>
            <a:ext cx="2803904" cy="19079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60915561"/>
      </p:ext>
    </p:extLst>
  </p:cSld>
  <p:clrMapOvr>
    <a:masterClrMapping/>
  </p:clrMapOvr>
  <p:transition advTm="40209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3" grpId="0" animBg="1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-6350" y="-6350"/>
            <a:ext cx="9144000" cy="920750"/>
          </a:xfrm>
          <a:prstGeom prst="rect">
            <a:avLst/>
          </a:prstGeom>
          <a:gradFill rotWithShape="0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accent2"/>
              </a:buClr>
              <a:buSzPts val="2400"/>
              <a:buFont typeface="Wingdings" panose="05000000000000000000" pitchFamily="2" charset="2"/>
              <a:buNone/>
            </a:pPr>
            <a:endParaRPr lang="en-US" altLang="zh-CN" sz="1600">
              <a:solidFill>
                <a:srgbClr val="FFFF00"/>
              </a:solidFill>
              <a:latin typeface="Impact" panose="020B0806030902050204" pitchFamily="34" charset="0"/>
              <a:sym typeface="Wingdings 2" panose="05020102010507070707" pitchFamily="18" charset="2"/>
            </a:endParaRPr>
          </a:p>
        </p:txBody>
      </p:sp>
      <p:sp>
        <p:nvSpPr>
          <p:cNvPr id="3077" name="Rectangle 6"/>
          <p:cNvSpPr>
            <a:spLocks noChangeArrowheads="1"/>
          </p:cNvSpPr>
          <p:nvPr/>
        </p:nvSpPr>
        <p:spPr bwMode="auto">
          <a:xfrm>
            <a:off x="100013" y="6248400"/>
            <a:ext cx="48529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西南大学 物理实验教学示范中心</a:t>
            </a:r>
            <a:endParaRPr lang="zh-CN" altLang="en-US" sz="2400" b="1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078" name="Text Box 8"/>
          <p:cNvSpPr txBox="1">
            <a:spLocks noChangeArrowheads="1"/>
          </p:cNvSpPr>
          <p:nvPr/>
        </p:nvSpPr>
        <p:spPr bwMode="auto">
          <a:xfrm>
            <a:off x="76200" y="136525"/>
            <a:ext cx="2514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 dirty="0">
                <a:solidFill>
                  <a:srgbClr val="FFFF00"/>
                </a:solidFill>
              </a:rPr>
              <a:t>实验内容</a:t>
            </a:r>
          </a:p>
        </p:txBody>
      </p:sp>
      <p:sp>
        <p:nvSpPr>
          <p:cNvPr id="3079" name="Line 12"/>
          <p:cNvSpPr>
            <a:spLocks noChangeAspect="1" noChangeShapeType="1"/>
          </p:cNvSpPr>
          <p:nvPr/>
        </p:nvSpPr>
        <p:spPr bwMode="auto">
          <a:xfrm>
            <a:off x="0" y="6216650"/>
            <a:ext cx="9177338" cy="39688"/>
          </a:xfrm>
          <a:prstGeom prst="line">
            <a:avLst/>
          </a:prstGeom>
          <a:noFill/>
          <a:ln w="88900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080" name="Picture 13" descr="12443958086_9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0"/>
            <a:ext cx="908050" cy="9144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-6350" y="1084418"/>
            <a:ext cx="8229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将表头改装成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1.0 V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量程的电压表，并做出校准曲线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51" y="2121993"/>
            <a:ext cx="2775707" cy="23874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750775" y="4541227"/>
                <a:ext cx="1358155" cy="54829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num>
                      <m:den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775" y="4541227"/>
                <a:ext cx="1358155" cy="548292"/>
              </a:xfrm>
              <a:prstGeom prst="rect">
                <a:avLst/>
              </a:prstGeom>
              <a:blipFill>
                <a:blip r:embed="rId6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3AE5105-7A01-E00A-D296-C326A4237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8450" y="2128458"/>
            <a:ext cx="4721992" cy="19853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498FE0-433F-B607-832D-B68AFC402A34}"/>
                  </a:ext>
                </a:extLst>
              </p:cNvPr>
              <p:cNvSpPr txBox="1"/>
              <p:nvPr/>
            </p:nvSpPr>
            <p:spPr>
              <a:xfrm>
                <a:off x="6640732" y="1696564"/>
                <a:ext cx="2042893" cy="367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计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400" dirty="0"/>
                  <a:t>        </a:t>
                </a:r>
                <a:r>
                  <a:rPr lang="zh-CN" altLang="en-US" sz="1400" dirty="0"/>
                  <a:t>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实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498FE0-433F-B607-832D-B68AFC402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732" y="1696564"/>
                <a:ext cx="2042893" cy="367280"/>
              </a:xfrm>
              <a:prstGeom prst="rect">
                <a:avLst/>
              </a:prstGeom>
              <a:blipFill>
                <a:blip r:embed="rId8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478F3EA-2399-42D0-2860-C56F57D5AE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2522" y="4203273"/>
            <a:ext cx="3670257" cy="249747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95809528"/>
      </p:ext>
    </p:extLst>
  </p:cSld>
  <p:clrMapOvr>
    <a:masterClrMapping/>
  </p:clrMapOvr>
  <p:transition advTm="40209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-6350" y="-6350"/>
            <a:ext cx="9144000" cy="920750"/>
          </a:xfrm>
          <a:prstGeom prst="rect">
            <a:avLst/>
          </a:prstGeom>
          <a:gradFill rotWithShape="0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accent2"/>
              </a:buClr>
              <a:buSzPts val="2400"/>
              <a:buFont typeface="Wingdings" panose="05000000000000000000" pitchFamily="2" charset="2"/>
              <a:buNone/>
            </a:pPr>
            <a:endParaRPr lang="en-US" altLang="zh-CN" sz="1600">
              <a:solidFill>
                <a:srgbClr val="FFFF00"/>
              </a:solidFill>
              <a:latin typeface="Impact" panose="020B0806030902050204" pitchFamily="34" charset="0"/>
              <a:sym typeface="Wingdings 2" panose="05020102010507070707" pitchFamily="18" charset="2"/>
            </a:endParaRPr>
          </a:p>
        </p:txBody>
      </p:sp>
      <p:sp>
        <p:nvSpPr>
          <p:cNvPr id="3077" name="Rectangle 6"/>
          <p:cNvSpPr>
            <a:spLocks noChangeArrowheads="1"/>
          </p:cNvSpPr>
          <p:nvPr/>
        </p:nvSpPr>
        <p:spPr bwMode="auto">
          <a:xfrm>
            <a:off x="100013" y="6248400"/>
            <a:ext cx="48529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西南大学 物理实验教学示范中心</a:t>
            </a:r>
            <a:endParaRPr lang="zh-CN" altLang="en-US" sz="2400" b="1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078" name="Text Box 8"/>
          <p:cNvSpPr txBox="1">
            <a:spLocks noChangeArrowheads="1"/>
          </p:cNvSpPr>
          <p:nvPr/>
        </p:nvSpPr>
        <p:spPr bwMode="auto">
          <a:xfrm>
            <a:off x="76200" y="136525"/>
            <a:ext cx="2514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 dirty="0">
                <a:solidFill>
                  <a:srgbClr val="FFFF00"/>
                </a:solidFill>
              </a:rPr>
              <a:t>注意事项</a:t>
            </a:r>
          </a:p>
        </p:txBody>
      </p:sp>
      <p:sp>
        <p:nvSpPr>
          <p:cNvPr id="3079" name="Line 12"/>
          <p:cNvSpPr>
            <a:spLocks noChangeAspect="1" noChangeShapeType="1"/>
          </p:cNvSpPr>
          <p:nvPr/>
        </p:nvSpPr>
        <p:spPr bwMode="auto">
          <a:xfrm>
            <a:off x="0" y="6216650"/>
            <a:ext cx="9177338" cy="39688"/>
          </a:xfrm>
          <a:prstGeom prst="line">
            <a:avLst/>
          </a:prstGeom>
          <a:noFill/>
          <a:ln w="88900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080" name="Picture 13" descr="12443958086_9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0"/>
            <a:ext cx="908050" cy="9144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46207" y="1510145"/>
                <a:ext cx="8437418" cy="3877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电源电压不易过大（</a:t>
                </a:r>
                <a:r>
                  <a:rPr lang="en-US" altLang="zh-CN" sz="2400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0-2V</a:t>
                </a:r>
                <a:r>
                  <a:rPr lang="zh-CN" altLang="en-US" sz="2400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），开始时将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</a:rPr>
                      <m:t>旋</m:t>
                    </m:r>
                  </m:oMath>
                </a14:m>
                <a:r>
                  <a:rPr lang="zh-CN" altLang="en-US" sz="2400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至最大值，避免短路。</a:t>
                </a:r>
                <a:endParaRPr lang="en-US" altLang="zh-CN" sz="2400" dirty="0"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电流表的最大电流为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幼圆" panose="02010509060101010101" pitchFamily="49" charset="-122"/>
                    <a:cs typeface="Times New Roman" panose="02020603050405020304" pitchFamily="18" charset="0"/>
                  </a:rPr>
                  <a:t>100 </a:t>
                </a:r>
                <a:r>
                  <a:rPr lang="el-GR" altLang="zh-CN" sz="2400" dirty="0">
                    <a:latin typeface="Times New Roman" panose="02020603050405020304" pitchFamily="18" charset="0"/>
                    <a:ea typeface="幼圆" panose="02010509060101010101" pitchFamily="49" charset="-122"/>
                    <a:cs typeface="Times New Roman" panose="02020603050405020304" pitchFamily="18" charset="0"/>
                  </a:rPr>
                  <a:t>μ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幼圆" panose="02010509060101010101" pitchFamily="49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400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，电流过大会烧坏电流表。</a:t>
                </a:r>
                <a:endParaRPr lang="en-US" altLang="zh-CN" sz="2400" dirty="0"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连线从正极出发，从负极结束。</a:t>
                </a:r>
                <a:endParaRPr lang="en-US" altLang="zh-CN" sz="2400" dirty="0"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读数时，垂直读数，避免视差误差。</a:t>
                </a:r>
                <a:endParaRPr lang="en-US" altLang="zh-CN" sz="2400" dirty="0"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标准电表数字闪烁时，说明超量程，减小电压</a:t>
                </a:r>
                <a:r>
                  <a:rPr lang="en-US" altLang="zh-CN" sz="2400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E</a:t>
                </a:r>
                <a:r>
                  <a:rPr lang="zh-CN" altLang="en-US" sz="2400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或增大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𝑊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。</a:t>
                </a:r>
                <a:endParaRPr lang="en-US" altLang="zh-CN" sz="2400" dirty="0"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altLang="zh-CN" sz="2000" dirty="0"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07" y="1510145"/>
                <a:ext cx="8437418" cy="3877985"/>
              </a:xfrm>
              <a:prstGeom prst="rect">
                <a:avLst/>
              </a:prstGeom>
              <a:blipFill>
                <a:blip r:embed="rId4"/>
                <a:stretch>
                  <a:fillRect l="-939" r="-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4073549"/>
      </p:ext>
    </p:extLst>
  </p:cSld>
  <p:clrMapOvr>
    <a:masterClrMapping/>
  </p:clrMapOvr>
  <p:transition advTm="402093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-6350" y="-6350"/>
            <a:ext cx="9144000" cy="920750"/>
          </a:xfrm>
          <a:prstGeom prst="rect">
            <a:avLst/>
          </a:prstGeom>
          <a:gradFill rotWithShape="0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accent2"/>
              </a:buClr>
              <a:buSzPts val="2400"/>
              <a:buFont typeface="Wingdings" panose="05000000000000000000" pitchFamily="2" charset="2"/>
              <a:buNone/>
            </a:pPr>
            <a:endParaRPr lang="en-US" altLang="zh-CN" sz="1600">
              <a:solidFill>
                <a:srgbClr val="FFFF00"/>
              </a:solidFill>
              <a:latin typeface="Impact" panose="020B0806030902050204" pitchFamily="34" charset="0"/>
              <a:sym typeface="Wingdings 2" panose="05020102010507070707" pitchFamily="18" charset="2"/>
            </a:endParaRPr>
          </a:p>
        </p:txBody>
      </p:sp>
      <p:sp>
        <p:nvSpPr>
          <p:cNvPr id="3077" name="Rectangle 6"/>
          <p:cNvSpPr>
            <a:spLocks noChangeArrowheads="1"/>
          </p:cNvSpPr>
          <p:nvPr/>
        </p:nvSpPr>
        <p:spPr bwMode="auto">
          <a:xfrm>
            <a:off x="100013" y="6248400"/>
            <a:ext cx="48529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西南大学 物理实验教学示范中心</a:t>
            </a:r>
            <a:endParaRPr lang="zh-CN" altLang="en-US" sz="2400" b="1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078" name="Text Box 8"/>
          <p:cNvSpPr txBox="1">
            <a:spLocks noChangeArrowheads="1"/>
          </p:cNvSpPr>
          <p:nvPr/>
        </p:nvSpPr>
        <p:spPr bwMode="auto">
          <a:xfrm>
            <a:off x="76200" y="136525"/>
            <a:ext cx="2514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 dirty="0">
                <a:solidFill>
                  <a:srgbClr val="FFFF00"/>
                </a:solidFill>
              </a:rPr>
              <a:t>结语</a:t>
            </a:r>
          </a:p>
        </p:txBody>
      </p:sp>
      <p:sp>
        <p:nvSpPr>
          <p:cNvPr id="3079" name="Line 12"/>
          <p:cNvSpPr>
            <a:spLocks noChangeAspect="1" noChangeShapeType="1"/>
          </p:cNvSpPr>
          <p:nvPr/>
        </p:nvSpPr>
        <p:spPr bwMode="auto">
          <a:xfrm>
            <a:off x="0" y="6216650"/>
            <a:ext cx="9177338" cy="39688"/>
          </a:xfrm>
          <a:prstGeom prst="line">
            <a:avLst/>
          </a:prstGeom>
          <a:noFill/>
          <a:ln w="88900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080" name="Picture 13" descr="12443958086_9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0"/>
            <a:ext cx="908050" cy="9144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1302120" y="2690537"/>
            <a:ext cx="6527059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800" b="1" i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92D05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You!!</a:t>
            </a:r>
            <a:endParaRPr lang="zh-CN" altLang="en-US" sz="8800" b="1" i="1" dirty="0">
              <a:ln w="6600">
                <a:solidFill>
                  <a:schemeClr val="accent2"/>
                </a:solidFill>
                <a:prstDash val="solid"/>
              </a:ln>
              <a:solidFill>
                <a:srgbClr val="92D050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054592"/>
      </p:ext>
    </p:extLst>
  </p:cSld>
  <p:clrMapOvr>
    <a:masterClrMapping/>
  </p:clrMapOvr>
  <p:transition advTm="402093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-6350" y="-6350"/>
            <a:ext cx="9144000" cy="920750"/>
          </a:xfrm>
          <a:prstGeom prst="rect">
            <a:avLst/>
          </a:prstGeom>
          <a:gradFill rotWithShape="0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accent2"/>
              </a:buClr>
              <a:buSzPts val="2400"/>
              <a:buFont typeface="Wingdings" panose="05000000000000000000" pitchFamily="2" charset="2"/>
              <a:buNone/>
            </a:pPr>
            <a:endParaRPr lang="en-US" altLang="zh-CN" sz="1600">
              <a:solidFill>
                <a:srgbClr val="FFFF00"/>
              </a:solidFill>
              <a:latin typeface="Impact" panose="020B0806030902050204" pitchFamily="34" charset="0"/>
              <a:sym typeface="Wingdings 2" panose="05020102010507070707" pitchFamily="18" charset="2"/>
            </a:endParaRPr>
          </a:p>
        </p:txBody>
      </p:sp>
      <p:sp>
        <p:nvSpPr>
          <p:cNvPr id="3077" name="Rectangle 6"/>
          <p:cNvSpPr>
            <a:spLocks noChangeArrowheads="1"/>
          </p:cNvSpPr>
          <p:nvPr/>
        </p:nvSpPr>
        <p:spPr bwMode="auto">
          <a:xfrm>
            <a:off x="100013" y="6248400"/>
            <a:ext cx="48529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西南大学 物理实验教学示范中心</a:t>
            </a:r>
            <a:endParaRPr lang="zh-CN" altLang="en-US" sz="2400" b="1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078" name="Text Box 8"/>
          <p:cNvSpPr txBox="1">
            <a:spLocks noChangeArrowheads="1"/>
          </p:cNvSpPr>
          <p:nvPr/>
        </p:nvSpPr>
        <p:spPr bwMode="auto">
          <a:xfrm>
            <a:off x="76200" y="136525"/>
            <a:ext cx="2514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 dirty="0">
                <a:solidFill>
                  <a:srgbClr val="FFFF00"/>
                </a:solidFill>
              </a:rPr>
              <a:t>实验背景</a:t>
            </a:r>
          </a:p>
        </p:txBody>
      </p:sp>
      <p:sp>
        <p:nvSpPr>
          <p:cNvPr id="3079" name="Line 12"/>
          <p:cNvSpPr>
            <a:spLocks noChangeAspect="1" noChangeShapeType="1"/>
          </p:cNvSpPr>
          <p:nvPr/>
        </p:nvSpPr>
        <p:spPr bwMode="auto">
          <a:xfrm>
            <a:off x="0" y="6216650"/>
            <a:ext cx="9177338" cy="39688"/>
          </a:xfrm>
          <a:prstGeom prst="line">
            <a:avLst/>
          </a:prstGeom>
          <a:noFill/>
          <a:ln w="88900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080" name="Picture 13" descr="12443958086_9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0"/>
            <a:ext cx="908050" cy="9144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622148" y="2458479"/>
            <a:ext cx="5275551" cy="3139455"/>
            <a:chOff x="-155702" y="795717"/>
            <a:chExt cx="4871462" cy="283378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55702" y="795717"/>
              <a:ext cx="4871462" cy="2339076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647455" y="3260165"/>
              <a:ext cx="31388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图</a:t>
              </a:r>
              <a:r>
                <a:rPr lang="en-US" altLang="zh-CN" dirty="0"/>
                <a:t>1 </a:t>
              </a:r>
              <a:r>
                <a:rPr lang="zh-CN" altLang="en-US" dirty="0"/>
                <a:t>指针式电流表的工作原理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138571" y="1238390"/>
            <a:ext cx="8854157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FontTx/>
              <a:buNone/>
            </a:pPr>
            <a:r>
              <a:rPr lang="zh-CN" altLang="en-US" b="1" dirty="0">
                <a:ea typeface="楷体_GB2312" pitchFamily="49" charset="-122"/>
              </a:rPr>
              <a:t>用于改装的电流计通常称为表头，一般只能测</a:t>
            </a:r>
            <a:r>
              <a:rPr lang="en-US" altLang="zh-CN" b="1" dirty="0" err="1">
                <a:solidFill>
                  <a:srgbClr val="FF0000"/>
                </a:solidFill>
                <a:ea typeface="楷体_GB2312" pitchFamily="49" charset="-122"/>
              </a:rPr>
              <a:t>μA</a:t>
            </a:r>
            <a:r>
              <a:rPr lang="zh-CN" altLang="en-US" b="1" dirty="0">
                <a:ea typeface="楷体_GB2312" pitchFamily="49" charset="-122"/>
              </a:rPr>
              <a:t>级电流和</a:t>
            </a:r>
            <a:r>
              <a:rPr lang="en-US" altLang="zh-CN" b="1" dirty="0">
                <a:solidFill>
                  <a:srgbClr val="FF0000"/>
                </a:solidFill>
                <a:ea typeface="楷体_GB2312" pitchFamily="49" charset="-122"/>
              </a:rPr>
              <a:t>mV</a:t>
            </a:r>
            <a:r>
              <a:rPr lang="zh-CN" altLang="en-US" b="1" dirty="0">
                <a:ea typeface="楷体_GB2312" pitchFamily="49" charset="-122"/>
              </a:rPr>
              <a:t>级电压。若用其测量较大电流和电压，就必须进行改装来扩大量程。磁电式系列多量程表都是经过改装的。电表的改装在实验中应用非常广泛。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136233" y="3945004"/>
                <a:ext cx="19332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𝐵𝐼𝐿𝑠𝑖𝑛</m:t>
                      </m:r>
                      <m:r>
                        <a:rPr lang="zh-CN" alt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233" y="3945004"/>
                <a:ext cx="193328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8102413"/>
      </p:ext>
    </p:extLst>
  </p:cSld>
  <p:clrMapOvr>
    <a:masterClrMapping/>
  </p:clrMapOvr>
  <p:transition advTm="402093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-6350" y="-6350"/>
            <a:ext cx="9144000" cy="920750"/>
          </a:xfrm>
          <a:prstGeom prst="rect">
            <a:avLst/>
          </a:prstGeom>
          <a:gradFill rotWithShape="0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accent2"/>
              </a:buClr>
              <a:buSzPts val="2400"/>
              <a:buFont typeface="Wingdings" panose="05000000000000000000" pitchFamily="2" charset="2"/>
              <a:buNone/>
            </a:pPr>
            <a:endParaRPr lang="en-US" altLang="zh-CN" sz="1600">
              <a:solidFill>
                <a:srgbClr val="FFFF00"/>
              </a:solidFill>
              <a:latin typeface="Impact" panose="020B0806030902050204" pitchFamily="34" charset="0"/>
              <a:sym typeface="Wingdings 2" panose="05020102010507070707" pitchFamily="18" charset="2"/>
            </a:endParaRPr>
          </a:p>
        </p:txBody>
      </p:sp>
      <p:sp>
        <p:nvSpPr>
          <p:cNvPr id="3077" name="Rectangle 6"/>
          <p:cNvSpPr>
            <a:spLocks noChangeArrowheads="1"/>
          </p:cNvSpPr>
          <p:nvPr/>
        </p:nvSpPr>
        <p:spPr bwMode="auto">
          <a:xfrm>
            <a:off x="100013" y="6248400"/>
            <a:ext cx="48529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西南大学 物理实验教学示范中心</a:t>
            </a:r>
            <a:endParaRPr lang="zh-CN" altLang="en-US" sz="2400" b="1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078" name="Text Box 8"/>
          <p:cNvSpPr txBox="1">
            <a:spLocks noChangeArrowheads="1"/>
          </p:cNvSpPr>
          <p:nvPr/>
        </p:nvSpPr>
        <p:spPr bwMode="auto">
          <a:xfrm>
            <a:off x="76200" y="136525"/>
            <a:ext cx="2514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 dirty="0">
                <a:solidFill>
                  <a:srgbClr val="FFFF00"/>
                </a:solidFill>
              </a:rPr>
              <a:t>实验目的</a:t>
            </a:r>
          </a:p>
        </p:txBody>
      </p:sp>
      <p:sp>
        <p:nvSpPr>
          <p:cNvPr id="3079" name="Line 12"/>
          <p:cNvSpPr>
            <a:spLocks noChangeAspect="1" noChangeShapeType="1"/>
          </p:cNvSpPr>
          <p:nvPr/>
        </p:nvSpPr>
        <p:spPr bwMode="auto">
          <a:xfrm>
            <a:off x="0" y="6216650"/>
            <a:ext cx="9177338" cy="39688"/>
          </a:xfrm>
          <a:prstGeom prst="line">
            <a:avLst/>
          </a:prstGeom>
          <a:noFill/>
          <a:ln w="88900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080" name="Picture 13" descr="12443958086_9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0"/>
            <a:ext cx="908050" cy="9144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76200" y="1948350"/>
            <a:ext cx="8776678" cy="1163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ct val="50000"/>
              </a:spcBef>
            </a:pPr>
            <a:r>
              <a:rPr lang="en-US" altLang="zh-CN" b="1" dirty="0">
                <a:latin typeface="幼圆" panose="02010509060101010101" pitchFamily="49" charset="-122"/>
                <a:ea typeface="幼圆" panose="02010509060101010101" pitchFamily="49" charset="-122"/>
                <a:cs typeface="Times New Roman" panose="02020603050405020304" pitchFamily="18" charset="0"/>
              </a:rPr>
              <a:t> 1. </a:t>
            </a: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掌握替代法和半偏法测量电流表头</a:t>
            </a:r>
            <a:r>
              <a:rPr lang="zh-CN" altLang="en-US" b="1" dirty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内阻</a:t>
            </a: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的方法。</a:t>
            </a:r>
          </a:p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en-US" altLang="zh-CN" b="1" dirty="0">
                <a:latin typeface="幼圆" panose="02010509060101010101" pitchFamily="49" charset="-122"/>
                <a:ea typeface="幼圆" panose="02010509060101010101" pitchFamily="49" charset="-122"/>
              </a:rPr>
              <a:t>2. </a:t>
            </a: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学会将电流表改装成任意量程的</a:t>
            </a:r>
            <a:r>
              <a:rPr lang="zh-CN" altLang="en-US" b="1" dirty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电流表、电压表</a:t>
            </a: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865088191"/>
      </p:ext>
    </p:extLst>
  </p:cSld>
  <p:clrMapOvr>
    <a:masterClrMapping/>
  </p:clrMapOvr>
  <p:transition advTm="402093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-6350" y="-6350"/>
            <a:ext cx="9144000" cy="920750"/>
          </a:xfrm>
          <a:prstGeom prst="rect">
            <a:avLst/>
          </a:prstGeom>
          <a:gradFill rotWithShape="0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accent2"/>
              </a:buClr>
              <a:buSzPts val="2400"/>
              <a:buFont typeface="Wingdings" panose="05000000000000000000" pitchFamily="2" charset="2"/>
              <a:buNone/>
            </a:pPr>
            <a:endParaRPr lang="en-US" altLang="zh-CN" sz="1600">
              <a:solidFill>
                <a:srgbClr val="FFFF00"/>
              </a:solidFill>
              <a:latin typeface="Impact" panose="020B0806030902050204" pitchFamily="34" charset="0"/>
              <a:sym typeface="Wingdings 2" panose="05020102010507070707" pitchFamily="18" charset="2"/>
            </a:endParaRPr>
          </a:p>
        </p:txBody>
      </p:sp>
      <p:sp>
        <p:nvSpPr>
          <p:cNvPr id="3077" name="Rectangle 6"/>
          <p:cNvSpPr>
            <a:spLocks noChangeArrowheads="1"/>
          </p:cNvSpPr>
          <p:nvPr/>
        </p:nvSpPr>
        <p:spPr bwMode="auto">
          <a:xfrm>
            <a:off x="100013" y="6248400"/>
            <a:ext cx="48529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西南大学 物理实验教学示范中心</a:t>
            </a:r>
            <a:endParaRPr lang="zh-CN" altLang="en-US" sz="2400" b="1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078" name="Text Box 8"/>
          <p:cNvSpPr txBox="1">
            <a:spLocks noChangeArrowheads="1"/>
          </p:cNvSpPr>
          <p:nvPr/>
        </p:nvSpPr>
        <p:spPr bwMode="auto">
          <a:xfrm>
            <a:off x="76200" y="136525"/>
            <a:ext cx="2514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 dirty="0">
                <a:solidFill>
                  <a:srgbClr val="FFFF00"/>
                </a:solidFill>
              </a:rPr>
              <a:t>实验原理</a:t>
            </a:r>
          </a:p>
        </p:txBody>
      </p:sp>
      <p:sp>
        <p:nvSpPr>
          <p:cNvPr id="3079" name="Line 12"/>
          <p:cNvSpPr>
            <a:spLocks noChangeAspect="1" noChangeShapeType="1"/>
          </p:cNvSpPr>
          <p:nvPr/>
        </p:nvSpPr>
        <p:spPr bwMode="auto">
          <a:xfrm>
            <a:off x="0" y="6216650"/>
            <a:ext cx="9177338" cy="39688"/>
          </a:xfrm>
          <a:prstGeom prst="line">
            <a:avLst/>
          </a:prstGeom>
          <a:noFill/>
          <a:ln w="88900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080" name="Picture 13" descr="12443958086_9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0"/>
            <a:ext cx="908050" cy="9144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00013" y="1055255"/>
            <a:ext cx="4471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1. </a:t>
            </a:r>
            <a:r>
              <a:rPr lang="zh-CN" altLang="en-US" sz="2000" dirty="0"/>
              <a:t>待改装电流表的重要参数测量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896953" y="1501364"/>
                <a:ext cx="3038842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满偏电流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zh-CN" altLang="en-US" dirty="0"/>
                  <a:t>和电流表内阻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953" y="1501364"/>
                <a:ext cx="3038842" cy="391902"/>
              </a:xfrm>
              <a:prstGeom prst="rect">
                <a:avLst/>
              </a:prstGeom>
              <a:blipFill>
                <a:blip r:embed="rId4"/>
                <a:stretch>
                  <a:fillRect l="-1603" t="-6154" b="-18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928550" y="1780375"/>
                <a:ext cx="1757469" cy="391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/>
                  <a:t>测量满偏电流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550" y="1780375"/>
                <a:ext cx="1757469" cy="391902"/>
              </a:xfrm>
              <a:prstGeom prst="rect">
                <a:avLst/>
              </a:prstGeom>
              <a:blipFill>
                <a:blip r:embed="rId5"/>
                <a:stretch>
                  <a:fillRect l="-2768" t="-6250" b="-203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图片 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5882" y="930275"/>
            <a:ext cx="2276294" cy="20146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/>
              <p:cNvSpPr/>
              <p:nvPr/>
            </p:nvSpPr>
            <p:spPr>
              <a:xfrm>
                <a:off x="359208" y="3210629"/>
                <a:ext cx="2057166" cy="391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/>
                  <a:t>测量电流表内阻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6" name="矩形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208" y="3210629"/>
                <a:ext cx="2057166" cy="391902"/>
              </a:xfrm>
              <a:prstGeom prst="rect">
                <a:avLst/>
              </a:prstGeom>
              <a:blipFill>
                <a:blip r:embed="rId7"/>
                <a:stretch>
                  <a:fillRect l="-2671" t="-7813" b="-203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文本框 59"/>
          <p:cNvSpPr txBox="1"/>
          <p:nvPr/>
        </p:nvSpPr>
        <p:spPr>
          <a:xfrm>
            <a:off x="4856631" y="4529688"/>
            <a:ext cx="835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替代法</a:t>
            </a:r>
          </a:p>
        </p:txBody>
      </p:sp>
      <p:sp>
        <p:nvSpPr>
          <p:cNvPr id="98" name="文本框 97"/>
          <p:cNvSpPr txBox="1"/>
          <p:nvPr/>
        </p:nvSpPr>
        <p:spPr>
          <a:xfrm>
            <a:off x="337384" y="4002780"/>
            <a:ext cx="1974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中值法（半偏法）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5864867" y="2933630"/>
            <a:ext cx="2447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图</a:t>
            </a:r>
            <a:r>
              <a:rPr lang="en-US" altLang="zh-CN" sz="1200" dirty="0"/>
              <a:t>1 </a:t>
            </a:r>
            <a:r>
              <a:rPr lang="zh-CN" altLang="en-US" sz="1200" dirty="0"/>
              <a:t>测量待改装电流表的满偏电流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本框 98"/>
              <p:cNvSpPr txBox="1"/>
              <p:nvPr/>
            </p:nvSpPr>
            <p:spPr>
              <a:xfrm>
                <a:off x="229610" y="4978813"/>
                <a:ext cx="4593792" cy="7579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同时调节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或</a:t>
                </a:r>
                <a:r>
                  <a:rPr lang="en-US" altLang="zh-CN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以及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使标准电流表读数为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而待改装电流表读数为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altLang="zh-CN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此时有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sub>
                    </m:sSub>
                  </m:oMath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9" name="文本框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10" y="4978813"/>
                <a:ext cx="4593792" cy="757964"/>
              </a:xfrm>
              <a:prstGeom prst="rect">
                <a:avLst/>
              </a:prstGeom>
              <a:blipFill>
                <a:blip r:embed="rId8"/>
                <a:stretch>
                  <a:fillRect l="-797" t="-2419" b="-153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1" name="图片 10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6374" y="2761274"/>
            <a:ext cx="2526789" cy="20403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本框 153"/>
              <p:cNvSpPr txBox="1"/>
              <p:nvPr/>
            </p:nvSpPr>
            <p:spPr>
              <a:xfrm>
                <a:off x="4661754" y="5348382"/>
                <a:ext cx="4482246" cy="865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开关与改装表连接，调节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使标准电流表表读数</a:t>
                </a:r>
                <a14:m>
                  <m:oMath xmlns:m="http://schemas.openxmlformats.org/officeDocument/2006/math">
                    <m:r>
                      <a:rPr lang="zh-CN" alt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为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开关与电阻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连接，调节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4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的大小使标准电流表表读数</a:t>
                </a:r>
                <a14:m>
                  <m:oMath xmlns:m="http://schemas.openxmlformats.org/officeDocument/2006/math">
                    <m:r>
                      <a:rPr lang="zh-CN" altLang="en-US" sz="16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为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zh-CN" altLang="en-US" sz="1600" b="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此时</a:t>
                </a:r>
                <a14:m>
                  <m:oMath xmlns:m="http://schemas.openxmlformats.org/officeDocument/2006/math">
                    <m:r>
                      <a:rPr lang="zh-CN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有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sub>
                    </m:sSub>
                  </m:oMath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4" name="文本框 1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754" y="5348382"/>
                <a:ext cx="4482246" cy="865365"/>
              </a:xfrm>
              <a:prstGeom prst="rect">
                <a:avLst/>
              </a:prstGeom>
              <a:blipFill>
                <a:blip r:embed="rId10"/>
                <a:stretch>
                  <a:fillRect l="-408" b="-3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" name="图片 10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2907" y="3457821"/>
            <a:ext cx="2733102" cy="195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409868"/>
      </p:ext>
    </p:extLst>
  </p:cSld>
  <p:clrMapOvr>
    <a:masterClrMapping/>
  </p:clrMapOvr>
  <p:transition advTm="40209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4" grpId="0"/>
      <p:bldP spid="96" grpId="0"/>
      <p:bldP spid="60" grpId="0"/>
      <p:bldP spid="98" grpId="0"/>
      <p:bldP spid="62" grpId="0"/>
      <p:bldP spid="99" grpId="0"/>
      <p:bldP spid="15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-6350" y="-6350"/>
            <a:ext cx="9144000" cy="920750"/>
          </a:xfrm>
          <a:prstGeom prst="rect">
            <a:avLst/>
          </a:prstGeom>
          <a:gradFill rotWithShape="0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accent2"/>
              </a:buClr>
              <a:buSzPts val="2400"/>
              <a:buFont typeface="Wingdings" panose="05000000000000000000" pitchFamily="2" charset="2"/>
              <a:buNone/>
            </a:pPr>
            <a:endParaRPr lang="en-US" altLang="zh-CN" sz="1600">
              <a:solidFill>
                <a:srgbClr val="FFFF00"/>
              </a:solidFill>
              <a:latin typeface="Impact" panose="020B0806030902050204" pitchFamily="34" charset="0"/>
              <a:sym typeface="Wingdings 2" panose="05020102010507070707" pitchFamily="18" charset="2"/>
            </a:endParaRPr>
          </a:p>
        </p:txBody>
      </p:sp>
      <p:sp>
        <p:nvSpPr>
          <p:cNvPr id="3077" name="Rectangle 6"/>
          <p:cNvSpPr>
            <a:spLocks noChangeArrowheads="1"/>
          </p:cNvSpPr>
          <p:nvPr/>
        </p:nvSpPr>
        <p:spPr bwMode="auto">
          <a:xfrm>
            <a:off x="100013" y="6248400"/>
            <a:ext cx="48529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西南大学 物理实验教学示范中心</a:t>
            </a:r>
            <a:endParaRPr lang="zh-CN" altLang="en-US" sz="2400" b="1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078" name="Text Box 8"/>
          <p:cNvSpPr txBox="1">
            <a:spLocks noChangeArrowheads="1"/>
          </p:cNvSpPr>
          <p:nvPr/>
        </p:nvSpPr>
        <p:spPr bwMode="auto">
          <a:xfrm>
            <a:off x="76200" y="136525"/>
            <a:ext cx="2514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 dirty="0">
                <a:solidFill>
                  <a:srgbClr val="FFFF00"/>
                </a:solidFill>
              </a:rPr>
              <a:t>实验原理</a:t>
            </a:r>
          </a:p>
        </p:txBody>
      </p:sp>
      <p:sp>
        <p:nvSpPr>
          <p:cNvPr id="3079" name="Line 12"/>
          <p:cNvSpPr>
            <a:spLocks noChangeAspect="1" noChangeShapeType="1"/>
          </p:cNvSpPr>
          <p:nvPr/>
        </p:nvSpPr>
        <p:spPr bwMode="auto">
          <a:xfrm>
            <a:off x="0" y="6216650"/>
            <a:ext cx="9177338" cy="39688"/>
          </a:xfrm>
          <a:prstGeom prst="line">
            <a:avLst/>
          </a:prstGeom>
          <a:noFill/>
          <a:ln w="88900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080" name="Picture 13" descr="12443958086_9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0"/>
            <a:ext cx="908050" cy="9144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100013" y="1055255"/>
            <a:ext cx="5148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2. </a:t>
            </a:r>
            <a:r>
              <a:rPr lang="zh-CN" altLang="en-US" sz="2000" dirty="0"/>
              <a:t>将待改装电流表改装为一定量程的电流表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82" name="文本框 3081"/>
              <p:cNvSpPr txBox="1"/>
              <p:nvPr/>
            </p:nvSpPr>
            <p:spPr>
              <a:xfrm>
                <a:off x="5679314" y="2079502"/>
                <a:ext cx="1251438" cy="39190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82" name="文本框 30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314" y="2079502"/>
                <a:ext cx="1251438" cy="391902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/>
              <p:cNvSpPr txBox="1"/>
              <p:nvPr/>
            </p:nvSpPr>
            <p:spPr>
              <a:xfrm>
                <a:off x="5679314" y="2608206"/>
                <a:ext cx="2384195" cy="39190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7" name="文本框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314" y="2608206"/>
                <a:ext cx="2384195" cy="391902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/>
              <p:cNvSpPr txBox="1"/>
              <p:nvPr/>
            </p:nvSpPr>
            <p:spPr>
              <a:xfrm>
                <a:off x="5679314" y="3144000"/>
                <a:ext cx="2384195" cy="664413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8" name="文本框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314" y="3144000"/>
                <a:ext cx="2384195" cy="6644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83" name="文本框 3082"/>
          <p:cNvSpPr txBox="1"/>
          <p:nvPr/>
        </p:nvSpPr>
        <p:spPr>
          <a:xfrm>
            <a:off x="1111014" y="5502750"/>
            <a:ext cx="4106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实验一、将表头改装成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5mA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的电流表</a:t>
            </a:r>
          </a:p>
        </p:txBody>
      </p:sp>
      <p:pic>
        <p:nvPicPr>
          <p:cNvPr id="3095" name="图片 309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6056" y="1799932"/>
            <a:ext cx="3960451" cy="3035300"/>
          </a:xfrm>
          <a:prstGeom prst="rect">
            <a:avLst/>
          </a:prstGeom>
        </p:spPr>
      </p:pic>
      <p:sp>
        <p:nvSpPr>
          <p:cNvPr id="3096" name="文本框 3095"/>
          <p:cNvSpPr txBox="1"/>
          <p:nvPr/>
        </p:nvSpPr>
        <p:spPr>
          <a:xfrm>
            <a:off x="1878278" y="4770603"/>
            <a:ext cx="3236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改装成电流表及校准电路</a:t>
            </a:r>
          </a:p>
        </p:txBody>
      </p:sp>
    </p:spTree>
    <p:extLst>
      <p:ext uri="{BB962C8B-B14F-4D97-AF65-F5344CB8AC3E}">
        <p14:creationId xmlns:p14="http://schemas.microsoft.com/office/powerpoint/2010/main" val="796307905"/>
      </p:ext>
    </p:extLst>
  </p:cSld>
  <p:clrMapOvr>
    <a:masterClrMapping/>
  </p:clrMapOvr>
  <p:transition advTm="40209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2" grpId="0" animBg="1"/>
      <p:bldP spid="77" grpId="0" animBg="1"/>
      <p:bldP spid="78" grpId="0" animBg="1"/>
      <p:bldP spid="3083" grpId="0"/>
      <p:bldP spid="309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-6350" y="-6350"/>
            <a:ext cx="9144000" cy="920750"/>
          </a:xfrm>
          <a:prstGeom prst="rect">
            <a:avLst/>
          </a:prstGeom>
          <a:gradFill rotWithShape="0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accent2"/>
              </a:buClr>
              <a:buSzPts val="2400"/>
              <a:buFont typeface="Wingdings" panose="05000000000000000000" pitchFamily="2" charset="2"/>
              <a:buNone/>
            </a:pPr>
            <a:endParaRPr lang="en-US" altLang="zh-CN" sz="1600">
              <a:solidFill>
                <a:srgbClr val="FFFF00"/>
              </a:solidFill>
              <a:latin typeface="Impact" panose="020B0806030902050204" pitchFamily="34" charset="0"/>
              <a:sym typeface="Wingdings 2" panose="05020102010507070707" pitchFamily="18" charset="2"/>
            </a:endParaRPr>
          </a:p>
        </p:txBody>
      </p:sp>
      <p:sp>
        <p:nvSpPr>
          <p:cNvPr id="3077" name="Rectangle 6"/>
          <p:cNvSpPr>
            <a:spLocks noChangeArrowheads="1"/>
          </p:cNvSpPr>
          <p:nvPr/>
        </p:nvSpPr>
        <p:spPr bwMode="auto">
          <a:xfrm>
            <a:off x="100013" y="6248400"/>
            <a:ext cx="48529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西南大学 物理实验教学示范中心</a:t>
            </a:r>
            <a:endParaRPr lang="zh-CN" altLang="en-US" sz="2400" b="1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078" name="Text Box 8"/>
          <p:cNvSpPr txBox="1">
            <a:spLocks noChangeArrowheads="1"/>
          </p:cNvSpPr>
          <p:nvPr/>
        </p:nvSpPr>
        <p:spPr bwMode="auto">
          <a:xfrm>
            <a:off x="76200" y="136525"/>
            <a:ext cx="2514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 dirty="0">
                <a:solidFill>
                  <a:srgbClr val="FFFF00"/>
                </a:solidFill>
              </a:rPr>
              <a:t>实验原理</a:t>
            </a:r>
          </a:p>
        </p:txBody>
      </p:sp>
      <p:sp>
        <p:nvSpPr>
          <p:cNvPr id="3079" name="Line 12"/>
          <p:cNvSpPr>
            <a:spLocks noChangeAspect="1" noChangeShapeType="1"/>
          </p:cNvSpPr>
          <p:nvPr/>
        </p:nvSpPr>
        <p:spPr bwMode="auto">
          <a:xfrm>
            <a:off x="0" y="6216650"/>
            <a:ext cx="9177338" cy="39688"/>
          </a:xfrm>
          <a:prstGeom prst="line">
            <a:avLst/>
          </a:prstGeom>
          <a:noFill/>
          <a:ln w="88900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080" name="Picture 13" descr="12443958086_9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0"/>
            <a:ext cx="908050" cy="9144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100013" y="1055255"/>
            <a:ext cx="5148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3. </a:t>
            </a:r>
            <a:r>
              <a:rPr lang="zh-CN" altLang="en-US" sz="2000" dirty="0"/>
              <a:t>将待改装电流表改装为一定量程的电压表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82" name="文本框 3081"/>
              <p:cNvSpPr txBox="1"/>
              <p:nvPr/>
            </p:nvSpPr>
            <p:spPr>
              <a:xfrm>
                <a:off x="5734135" y="2366396"/>
                <a:ext cx="2384195" cy="39190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82" name="文本框 30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135" y="2366396"/>
                <a:ext cx="2384195" cy="391902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/>
              <p:cNvSpPr txBox="1"/>
              <p:nvPr/>
            </p:nvSpPr>
            <p:spPr>
              <a:xfrm>
                <a:off x="6247154" y="3090814"/>
                <a:ext cx="1358155" cy="54829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num>
                      <m:den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7" name="文本框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7154" y="3090814"/>
                <a:ext cx="1358155" cy="548292"/>
              </a:xfrm>
              <a:prstGeom prst="rect">
                <a:avLst/>
              </a:prstGeom>
              <a:blipFill>
                <a:blip r:embed="rId5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83" name="文本框 3082"/>
          <p:cNvSpPr txBox="1"/>
          <p:nvPr/>
        </p:nvSpPr>
        <p:spPr>
          <a:xfrm>
            <a:off x="812190" y="5537566"/>
            <a:ext cx="467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实验 二、将表头改装成量程为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1.0 V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的电压表</a:t>
            </a:r>
          </a:p>
        </p:txBody>
      </p:sp>
      <p:sp>
        <p:nvSpPr>
          <p:cNvPr id="3096" name="文本框 3095"/>
          <p:cNvSpPr txBox="1"/>
          <p:nvPr/>
        </p:nvSpPr>
        <p:spPr>
          <a:xfrm>
            <a:off x="1825523" y="4858483"/>
            <a:ext cx="3236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改装成电压表及校准电路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2919" y="1914754"/>
            <a:ext cx="3528863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39462"/>
      </p:ext>
    </p:extLst>
  </p:cSld>
  <p:clrMapOvr>
    <a:masterClrMapping/>
  </p:clrMapOvr>
  <p:transition advTm="40209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2" grpId="0" animBg="1"/>
      <p:bldP spid="77" grpId="0" animBg="1"/>
      <p:bldP spid="3083" grpId="0"/>
      <p:bldP spid="309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-6350" y="-6350"/>
            <a:ext cx="9144000" cy="920750"/>
          </a:xfrm>
          <a:prstGeom prst="rect">
            <a:avLst/>
          </a:prstGeom>
          <a:gradFill rotWithShape="0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accent2"/>
              </a:buClr>
              <a:buSzPts val="2400"/>
              <a:buFont typeface="Wingdings" panose="05000000000000000000" pitchFamily="2" charset="2"/>
              <a:buNone/>
            </a:pPr>
            <a:endParaRPr lang="en-US" altLang="zh-CN" sz="1600">
              <a:solidFill>
                <a:srgbClr val="FFFF00"/>
              </a:solidFill>
              <a:latin typeface="Impact" panose="020B0806030902050204" pitchFamily="34" charset="0"/>
              <a:sym typeface="Wingdings 2" panose="05020102010507070707" pitchFamily="18" charset="2"/>
            </a:endParaRPr>
          </a:p>
        </p:txBody>
      </p:sp>
      <p:sp>
        <p:nvSpPr>
          <p:cNvPr id="3077" name="Rectangle 6"/>
          <p:cNvSpPr>
            <a:spLocks noChangeArrowheads="1"/>
          </p:cNvSpPr>
          <p:nvPr/>
        </p:nvSpPr>
        <p:spPr bwMode="auto">
          <a:xfrm>
            <a:off x="100013" y="6248400"/>
            <a:ext cx="48529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西南大学 物理实验教学示范中心</a:t>
            </a:r>
            <a:endParaRPr lang="zh-CN" altLang="en-US" sz="2400" b="1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078" name="Text Box 8"/>
          <p:cNvSpPr txBox="1">
            <a:spLocks noChangeArrowheads="1"/>
          </p:cNvSpPr>
          <p:nvPr/>
        </p:nvSpPr>
        <p:spPr bwMode="auto">
          <a:xfrm>
            <a:off x="76200" y="136525"/>
            <a:ext cx="2514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 dirty="0">
                <a:solidFill>
                  <a:srgbClr val="FFFF00"/>
                </a:solidFill>
              </a:rPr>
              <a:t>实验仪器</a:t>
            </a:r>
          </a:p>
        </p:txBody>
      </p:sp>
      <p:sp>
        <p:nvSpPr>
          <p:cNvPr id="3079" name="Line 12"/>
          <p:cNvSpPr>
            <a:spLocks noChangeAspect="1" noChangeShapeType="1"/>
          </p:cNvSpPr>
          <p:nvPr/>
        </p:nvSpPr>
        <p:spPr bwMode="auto">
          <a:xfrm>
            <a:off x="0" y="6216650"/>
            <a:ext cx="9177338" cy="39688"/>
          </a:xfrm>
          <a:prstGeom prst="line">
            <a:avLst/>
          </a:prstGeom>
          <a:noFill/>
          <a:ln w="88900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080" name="Picture 13" descr="12443958086_9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0"/>
            <a:ext cx="908050" cy="9144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128036" y="4414641"/>
            <a:ext cx="4298504" cy="25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图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4.4.6 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电表改装与校准实验仪面板示意图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C4F9D7D8-865F-1B6B-F0D4-4A42C5B9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2" b="5743"/>
          <a:stretch>
            <a:fillRect/>
          </a:stretch>
        </p:blipFill>
        <p:spPr bwMode="auto">
          <a:xfrm>
            <a:off x="440671" y="796721"/>
            <a:ext cx="5372989" cy="347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优利德UT33B+ 万用表 (单位:件)">
            <a:extLst>
              <a:ext uri="{FF2B5EF4-FFF2-40B4-BE49-F238E27FC236}">
                <a16:creationId xmlns:a16="http://schemas.microsoft.com/office/drawing/2014/main" id="{27E6FDD1-BD78-01C8-46E2-70DD25C04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660" y="796721"/>
            <a:ext cx="3476837" cy="347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9042BA-19A8-D279-5AAD-67943809EB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5964" y="4371489"/>
            <a:ext cx="1031452" cy="1395899"/>
          </a:xfrm>
          <a:prstGeom prst="rect">
            <a:avLst/>
          </a:prstGeom>
        </p:spPr>
      </p:pic>
      <p:pic>
        <p:nvPicPr>
          <p:cNvPr id="5" name="图片 100">
            <a:extLst>
              <a:ext uri="{FF2B5EF4-FFF2-40B4-BE49-F238E27FC236}">
                <a16:creationId xmlns:a16="http://schemas.microsoft.com/office/drawing/2014/main" id="{68DA4E7D-178C-EBD9-D14B-CC82DE924F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6540" y="4843365"/>
            <a:ext cx="2526789" cy="20403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图片 102">
            <a:extLst>
              <a:ext uri="{FF2B5EF4-FFF2-40B4-BE49-F238E27FC236}">
                <a16:creationId xmlns:a16="http://schemas.microsoft.com/office/drawing/2014/main" id="{19E914B3-D19E-E9E6-4AEE-9264992F4C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1353" y="4790799"/>
            <a:ext cx="2733102" cy="195317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图片 58">
            <a:extLst>
              <a:ext uri="{FF2B5EF4-FFF2-40B4-BE49-F238E27FC236}">
                <a16:creationId xmlns:a16="http://schemas.microsoft.com/office/drawing/2014/main" id="{B8BAB5B2-82A5-924E-661B-213AF3A6AD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" y="4843365"/>
            <a:ext cx="2276294" cy="201463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157950526"/>
      </p:ext>
    </p:extLst>
  </p:cSld>
  <p:clrMapOvr>
    <a:masterClrMapping/>
  </p:clrMapOvr>
  <p:transition advTm="40209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7BD9F3-51F0-EE67-72D6-3C03E9AF4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330" y="2676986"/>
            <a:ext cx="5980295" cy="39765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6F6844-BBE5-082E-4AD0-DA80D7EA2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6" y="52026"/>
            <a:ext cx="4259816" cy="25518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793124-CA01-9C46-3F5C-7B258B905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7529" y="52026"/>
            <a:ext cx="4706471" cy="255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345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-6350" y="-6350"/>
            <a:ext cx="9144000" cy="920750"/>
          </a:xfrm>
          <a:prstGeom prst="rect">
            <a:avLst/>
          </a:prstGeom>
          <a:gradFill rotWithShape="0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accent2"/>
              </a:buClr>
              <a:buSzPts val="2400"/>
              <a:buFont typeface="Wingdings" panose="05000000000000000000" pitchFamily="2" charset="2"/>
              <a:buNone/>
            </a:pPr>
            <a:endParaRPr lang="en-US" altLang="zh-CN" sz="1600">
              <a:solidFill>
                <a:srgbClr val="FFFF00"/>
              </a:solidFill>
              <a:latin typeface="Impact" panose="020B0806030902050204" pitchFamily="34" charset="0"/>
              <a:sym typeface="Wingdings 2" panose="05020102010507070707" pitchFamily="18" charset="2"/>
            </a:endParaRPr>
          </a:p>
        </p:txBody>
      </p:sp>
      <p:sp>
        <p:nvSpPr>
          <p:cNvPr id="3078" name="Text Box 8"/>
          <p:cNvSpPr txBox="1">
            <a:spLocks noChangeArrowheads="1"/>
          </p:cNvSpPr>
          <p:nvPr/>
        </p:nvSpPr>
        <p:spPr bwMode="auto">
          <a:xfrm>
            <a:off x="76200" y="136525"/>
            <a:ext cx="2514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 dirty="0">
                <a:solidFill>
                  <a:srgbClr val="FFFF00"/>
                </a:solidFill>
              </a:rPr>
              <a:t>实验仪器</a:t>
            </a:r>
          </a:p>
        </p:txBody>
      </p:sp>
      <p:sp>
        <p:nvSpPr>
          <p:cNvPr id="3079" name="Line 12"/>
          <p:cNvSpPr>
            <a:spLocks noChangeAspect="1" noChangeShapeType="1"/>
          </p:cNvSpPr>
          <p:nvPr/>
        </p:nvSpPr>
        <p:spPr bwMode="auto">
          <a:xfrm>
            <a:off x="0" y="6216650"/>
            <a:ext cx="9177338" cy="39688"/>
          </a:xfrm>
          <a:prstGeom prst="line">
            <a:avLst/>
          </a:prstGeom>
          <a:noFill/>
          <a:ln w="88900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080" name="Picture 13" descr="12443958086_9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0"/>
            <a:ext cx="908050" cy="9144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181089" y="4237439"/>
            <a:ext cx="4298504" cy="25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图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4.4.6 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电表改装与校准实验仪面板示意图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C4F9D7D8-865F-1B6B-F0D4-4A42C5B9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2" b="5743"/>
          <a:stretch>
            <a:fillRect/>
          </a:stretch>
        </p:blipFill>
        <p:spPr bwMode="auto">
          <a:xfrm>
            <a:off x="440671" y="796721"/>
            <a:ext cx="5220142" cy="337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优利德UT33B+ 万用表 (单位:件)">
            <a:extLst>
              <a:ext uri="{FF2B5EF4-FFF2-40B4-BE49-F238E27FC236}">
                <a16:creationId xmlns:a16="http://schemas.microsoft.com/office/drawing/2014/main" id="{27E6FDD1-BD78-01C8-46E2-70DD25C04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660" y="796721"/>
            <a:ext cx="3476837" cy="347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9042BA-19A8-D279-5AAD-67943809EB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5964" y="4371489"/>
            <a:ext cx="1031452" cy="1395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7F2790-4B08-7451-2275-FDB2389DE2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064" y="4775893"/>
            <a:ext cx="2713429" cy="208210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图片 9">
            <a:extLst>
              <a:ext uri="{FF2B5EF4-FFF2-40B4-BE49-F238E27FC236}">
                <a16:creationId xmlns:a16="http://schemas.microsoft.com/office/drawing/2014/main" id="{83D7D16B-3426-C474-EED4-2C068A9DA9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7339" y="4718402"/>
            <a:ext cx="2514170" cy="216252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243165585"/>
      </p:ext>
    </p:extLst>
  </p:cSld>
  <p:clrMapOvr>
    <a:masterClrMapping/>
  </p:clrMapOvr>
  <p:transition advTm="40209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912</Words>
  <Application>Microsoft Office PowerPoint</Application>
  <PresentationFormat>On-screen Show (4:3)</PresentationFormat>
  <Paragraphs>77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宋体</vt:lpstr>
      <vt:lpstr>幼圆</vt:lpstr>
      <vt:lpstr>楷体_GB2312</vt:lpstr>
      <vt:lpstr>等线</vt:lpstr>
      <vt:lpstr>等线 Light</vt:lpstr>
      <vt:lpstr>Arial</vt:lpstr>
      <vt:lpstr>Cambria Math</vt:lpstr>
      <vt:lpstr>Impact</vt:lpstr>
      <vt:lpstr>Times New Roman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long xu</cp:lastModifiedBy>
  <cp:revision>68</cp:revision>
  <dcterms:created xsi:type="dcterms:W3CDTF">2016-12-26T02:43:02Z</dcterms:created>
  <dcterms:modified xsi:type="dcterms:W3CDTF">2023-02-13T04:26:52Z</dcterms:modified>
</cp:coreProperties>
</file>